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PT Sans Narrow"/>
      <p:regular r:id="rId42"/>
      <p:bold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DF91AC3-D046-452E-B857-CDBF140E9D59}">
  <a:tblStyle styleId="{7DF91AC3-D046-452E-B857-CDBF140E9D5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AE6"/>
          </a:solidFill>
        </a:fill>
      </a:tcStyle>
    </a:wholeTbl>
    <a:band1H>
      <a:tcTxStyle/>
      <a:tcStyle>
        <a:fill>
          <a:solidFill>
            <a:srgbClr val="F9D3CA"/>
          </a:solidFill>
        </a:fill>
      </a:tcStyle>
    </a:band1H>
    <a:band2H>
      <a:tcTxStyle/>
    </a:band2H>
    <a:band1V>
      <a:tcTxStyle/>
      <a:tcStyle>
        <a:fill>
          <a:solidFill>
            <a:srgbClr val="F9D3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PTSansNarrow-regular.fntdata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4.xml"/><Relationship Id="rId43" Type="http://schemas.openxmlformats.org/officeDocument/2006/relationships/font" Target="fonts/PTSansNarrow-bold.fntdata"/><Relationship Id="rId24" Type="http://schemas.openxmlformats.org/officeDocument/2006/relationships/slide" Target="slides/slide17.xml"/><Relationship Id="rId46" Type="http://schemas.openxmlformats.org/officeDocument/2006/relationships/font" Target="fonts/OpenSans-italic.fntdata"/><Relationship Id="rId23" Type="http://schemas.openxmlformats.org/officeDocument/2006/relationships/slide" Target="slides/slide16.xml"/><Relationship Id="rId45" Type="http://schemas.openxmlformats.org/officeDocument/2006/relationships/font" Target="fonts/OpenSa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20311bd8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20311bd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20311bd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20311bd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2073921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2073921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20739214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20739214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2073921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2073921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f3e2dd08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f3e2dd08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-SA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العصف الذهني :- وهو محاولة العمل على تصميم من خيال الشخص وتكون أبداعية 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f3e2dd08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3f3e2dd08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-SA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الخطوات الأساسية للتوثيق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ar-SA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بداية الفيديو من 1:50 – وأوقفه عند12 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7" name="Google Shape;67;p13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68" name="Google Shape;68;p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0" name="Google Shape;70;p13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71" name="Google Shape;71;p1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3" name="Google Shape;73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b="1" i="0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ans Narrow"/>
              <a:buNone/>
              <a:defRPr b="0" i="0" sz="2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PT Sans Narrow"/>
              <a:buNone/>
              <a:defRPr b="1" i="0" sz="13000" u="none" cap="none" strike="noStrike">
                <a:solidFill>
                  <a:schemeClr val="accent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b="1" i="0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T Sans Narrow"/>
              <a:buNone/>
              <a:defRPr b="0" i="0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PT Sans Narrow"/>
              <a:buNone/>
              <a:defRPr b="1" i="0" sz="4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b="0" i="0" sz="2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ans Narrow"/>
              <a:buNone/>
              <a:defRPr b="0" i="0" sz="2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Relationship Id="rId5" Type="http://schemas.openxmlformats.org/officeDocument/2006/relationships/image" Target="../media/image25.jpg"/><Relationship Id="rId6" Type="http://schemas.openxmlformats.org/officeDocument/2006/relationships/image" Target="../media/image28.jpg"/><Relationship Id="rId7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4zm8VvblTPw&amp;feature=youtu.be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g"/><Relationship Id="rId4" Type="http://schemas.openxmlformats.org/officeDocument/2006/relationships/image" Target="../media/image23.jpg"/><Relationship Id="rId5" Type="http://schemas.openxmlformats.org/officeDocument/2006/relationships/image" Target="../media/image31.jpg"/><Relationship Id="rId6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xnoGsqSMFYI" TargetMode="External"/><Relationship Id="rId4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Relationship Id="rId4" Type="http://schemas.openxmlformats.org/officeDocument/2006/relationships/image" Target="../media/image62.jpg"/><Relationship Id="rId5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jpg"/><Relationship Id="rId4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pCTPE39yOdQ" TargetMode="External"/><Relationship Id="rId4" Type="http://schemas.openxmlformats.org/officeDocument/2006/relationships/image" Target="../media/image3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jpg"/><Relationship Id="rId4" Type="http://schemas.openxmlformats.org/officeDocument/2006/relationships/image" Target="../media/image47.jpg"/><Relationship Id="rId5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H4zAHZUQMDM" TargetMode="External"/><Relationship Id="rId4" Type="http://schemas.openxmlformats.org/officeDocument/2006/relationships/image" Target="../media/image3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w0LMEbQTV-M" TargetMode="External"/><Relationship Id="rId4" Type="http://schemas.openxmlformats.org/officeDocument/2006/relationships/image" Target="../media/image4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Vg6xaiXE8Ik" TargetMode="External"/><Relationship Id="rId4" Type="http://schemas.openxmlformats.org/officeDocument/2006/relationships/image" Target="../media/image4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jpg"/><Relationship Id="rId4" Type="http://schemas.openxmlformats.org/officeDocument/2006/relationships/image" Target="../media/image6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4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56.jp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hyperlink" Target="https://goo.gl/32ycDc" TargetMode="External"/><Relationship Id="rId10" Type="http://schemas.openxmlformats.org/officeDocument/2006/relationships/hyperlink" Target="https://goo.gl/TCuZEJ" TargetMode="External"/><Relationship Id="rId13" Type="http://schemas.openxmlformats.org/officeDocument/2006/relationships/hyperlink" Target="https://goo.gl/CKPd6E" TargetMode="External"/><Relationship Id="rId12" Type="http://schemas.openxmlformats.org/officeDocument/2006/relationships/hyperlink" Target="https://goo.gl/LW8r7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hyperlink" Target="https://goo.gl/hhQ321" TargetMode="External"/><Relationship Id="rId14" Type="http://schemas.openxmlformats.org/officeDocument/2006/relationships/hyperlink" Target="https://goo.gl/7Gf7ym" TargetMode="External"/><Relationship Id="rId5" Type="http://schemas.openxmlformats.org/officeDocument/2006/relationships/image" Target="../media/image58.png"/><Relationship Id="rId6" Type="http://schemas.openxmlformats.org/officeDocument/2006/relationships/image" Target="../media/image55.jpg"/><Relationship Id="rId7" Type="http://schemas.openxmlformats.org/officeDocument/2006/relationships/image" Target="../media/image65.jpg"/><Relationship Id="rId8" Type="http://schemas.openxmlformats.org/officeDocument/2006/relationships/image" Target="../media/image6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0.png"/><Relationship Id="rId4" Type="http://schemas.openxmlformats.org/officeDocument/2006/relationships/hyperlink" Target="https://goo.gl/hhQ321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98-uTjG5ru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10" Type="http://schemas.openxmlformats.org/officeDocument/2006/relationships/image" Target="../media/image20.jpg"/><Relationship Id="rId9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4.jpg"/><Relationship Id="rId7" Type="http://schemas.openxmlformats.org/officeDocument/2006/relationships/image" Target="../media/image3.jpg"/><Relationship Id="rId8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3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</a:pPr>
            <a:r>
              <a:rPr b="1" i="0" lang="ar-SA" sz="5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الحرف و التكنولوجيا </a:t>
            </a:r>
            <a:endParaRPr b="1" i="0" sz="54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2" name="Google Shape;122;p2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</a:pPr>
            <a:r>
              <a:rPr lang="ar-SA"/>
              <a:t>الوحدة الثانية</a:t>
            </a:r>
            <a:endParaRPr b="0" i="0" sz="2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لنُصَّنع :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descr="ded40e2d67b87967dacac19aced67e1e.jpg" id="206" name="Google Shape;206;p33"/>
          <p:cNvPicPr preferRelativeResize="0"/>
          <p:nvPr/>
        </p:nvPicPr>
        <p:blipFill rotWithShape="1">
          <a:blip r:embed="rId3">
            <a:alphaModFix/>
          </a:blip>
          <a:srcRect b="18860" l="0" r="0" t="19271"/>
          <a:stretch/>
        </p:blipFill>
        <p:spPr>
          <a:xfrm>
            <a:off x="4208738" y="3850727"/>
            <a:ext cx="2150022" cy="997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29b740c260d7bd22febbb2a4ba04a38.jpg" id="207" name="Google Shape;207;p33"/>
          <p:cNvPicPr preferRelativeResize="0"/>
          <p:nvPr/>
        </p:nvPicPr>
        <p:blipFill rotWithShape="1">
          <a:blip r:embed="rId4">
            <a:alphaModFix/>
          </a:blip>
          <a:srcRect b="26259" l="0" r="0" t="22685"/>
          <a:stretch/>
        </p:blipFill>
        <p:spPr>
          <a:xfrm>
            <a:off x="3794233" y="2974431"/>
            <a:ext cx="2659119" cy="1018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8e8eb25628a90a2c558c08634c0f6cf.jpg" id="208" name="Google Shape;20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626" y="547524"/>
            <a:ext cx="2938298" cy="2156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cd1b93e11a5c41c7844ce79c299dd03.jpg" id="209" name="Google Shape;20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90884" y="537778"/>
            <a:ext cx="2829670" cy="2163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d8fba08d54ace7f3f52179605ebb9f5.jpg" id="210" name="Google Shape;210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0116" y="2764384"/>
            <a:ext cx="2959318" cy="217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ar-SA"/>
              <a:t>نشاط 2:</a:t>
            </a: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آلة الليزر !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910645" y="1311425"/>
            <a:ext cx="785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https://www.youtube.com/watch?v=4zm8VvblTPw&amp;feature=youtu.be</a:t>
            </a:r>
            <a:r>
              <a:rPr b="0" i="0" lang="ar-S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4"/>
          <p:cNvPicPr preferRelativeResize="0"/>
          <p:nvPr/>
        </p:nvPicPr>
        <p:blipFill rotWithShape="1">
          <a:blip r:embed="rId4">
            <a:alphaModFix/>
          </a:blip>
          <a:srcRect b="8993" l="3696" r="29961" t="5466"/>
          <a:stretch/>
        </p:blipFill>
        <p:spPr>
          <a:xfrm>
            <a:off x="2212211" y="1833484"/>
            <a:ext cx="4920815" cy="279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4656083" y="0"/>
            <a:ext cx="44879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الحفر و</a:t>
            </a:r>
            <a:r>
              <a:rPr b="0" i="0" lang="ar-S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القص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 rotWithShape="1">
          <a:blip r:embed="rId3">
            <a:alphaModFix/>
          </a:blip>
          <a:srcRect b="0" l="0" r="15942" t="0"/>
          <a:stretch/>
        </p:blipFill>
        <p:spPr>
          <a:xfrm>
            <a:off x="3357263" y="2830944"/>
            <a:ext cx="2331496" cy="208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904" y="702884"/>
            <a:ext cx="2789012" cy="420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5">
            <a:alphaModFix/>
          </a:blip>
          <a:srcRect b="0" l="13157" r="0" t="0"/>
          <a:stretch/>
        </p:blipFill>
        <p:spPr>
          <a:xfrm>
            <a:off x="5894592" y="705812"/>
            <a:ext cx="2834417" cy="420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1095" y="714542"/>
            <a:ext cx="2311404" cy="208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1321400" y="445025"/>
            <a:ext cx="75108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البرامج المستخدمة:</a:t>
            </a:r>
            <a:b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br>
              <a:rPr b="1" i="0" lang="ar-SA" sz="28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br>
              <a:rPr b="1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b="1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</a:t>
            </a:r>
            <a:endParaRPr b="1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1428200" y="1380875"/>
            <a:ext cx="72972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 Narrow"/>
              <a:buChar char="●"/>
            </a:pPr>
            <a:r>
              <a:rPr b="1"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للتصميم: inkscape </a:t>
            </a:r>
            <a:br>
              <a:rPr b="1"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b="1"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مجاني ، سهل الاستخدام يعمل على أغلب أنظمة التشغيل ، 33MG</a:t>
            </a:r>
            <a:endParaRPr b="1" sz="20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55600" lvl="0" marL="4572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 Narrow"/>
              <a:buChar char="●"/>
            </a:pPr>
            <a:r>
              <a:rPr b="1"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للقص والحفر : Retina Engrave 3D</a:t>
            </a:r>
            <a:endParaRPr/>
          </a:p>
        </p:txBody>
      </p:sp>
      <p:pic>
        <p:nvPicPr>
          <p:cNvPr id="233" name="Google Shape;2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325" y="1140125"/>
            <a:ext cx="695100" cy="6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100" y="2256954"/>
            <a:ext cx="2075325" cy="52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821068" y="687207"/>
            <a:ext cx="7510894" cy="9402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نشاط 3: الحفر والقص</a:t>
            </a:r>
            <a:b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b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endParaRPr b="1" i="0" sz="28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descr="Screen Shot 2018-08-18 at 9.47.49 PM.png" id="240" name="Google Shape;2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2822" y="2341480"/>
            <a:ext cx="2978536" cy="212642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 txBox="1"/>
          <p:nvPr/>
        </p:nvSpPr>
        <p:spPr>
          <a:xfrm>
            <a:off x="1428200" y="1380875"/>
            <a:ext cx="72972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 Narrow"/>
              <a:buChar char="●"/>
            </a:pPr>
            <a:r>
              <a:rPr b="1"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مالفرق بين الحفر والقص ؟</a:t>
            </a:r>
            <a:endParaRPr b="1" sz="20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55600" lvl="0" marL="45720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T Sans Narrow"/>
              <a:buChar char="●"/>
            </a:pPr>
            <a:r>
              <a:rPr b="1"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كيف نقوم بذلك بإستخدام برنامج </a:t>
            </a:r>
            <a:r>
              <a:rPr b="1"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inkscape ؟ </a:t>
            </a:r>
            <a:r>
              <a:rPr b="1"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b="1" sz="2000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4957353" y="589245"/>
            <a:ext cx="37686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القص والحفر </a:t>
            </a:r>
            <a: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بآلة</a:t>
            </a:r>
            <a: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الليزر</a:t>
            </a:r>
            <a:b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endParaRPr b="1" i="0" sz="28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247" name="Google Shape;247;p38"/>
          <p:cNvGraphicFramePr/>
          <p:nvPr/>
        </p:nvGraphicFramePr>
        <p:xfrm>
          <a:off x="1036491" y="13734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{7DF91AC3-D046-452E-B857-CDBF140E9D59}</a:tableStyleId>
              </a:tblPr>
              <a:tblGrid>
                <a:gridCol w="2198950"/>
                <a:gridCol w="1819250"/>
                <a:gridCol w="3079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/>
                        <a:t>القص Vector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الحفر Raster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Setting الخصائص</a:t>
                      </a:r>
                      <a:r>
                        <a:rPr lang="ar-SA" sz="1800" u="none" cap="none" strike="noStrike"/>
                        <a:t>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✕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r>
                        <a:rPr lang="ar-SA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لون أسود</a:t>
                      </a:r>
                      <a:endParaRPr sz="1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تعبئة الشكل / لون الخط </a:t>
                      </a:r>
                      <a:r>
                        <a:rPr lang="ar-SA" sz="1800">
                          <a:solidFill>
                            <a:schemeClr val="dk2"/>
                          </a:solidFill>
                        </a:rPr>
                        <a:t>الداخلي Fill</a:t>
                      </a: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Fill ✓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✕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سماكة الخط Stroke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r>
                        <a:rPr lang="ar-SA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ar-SA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لون أحمر</a:t>
                      </a:r>
                      <a:endParaRPr sz="1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✕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Stroke paint لون الخط الخارجي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.</a:t>
                      </a:r>
                      <a:r>
                        <a:rPr lang="ar-SA" sz="1800" u="sng" cap="none" strike="noStrike">
                          <a:solidFill>
                            <a:schemeClr val="dk2"/>
                          </a:solidFill>
                        </a:rPr>
                        <a:t>035mm</a:t>
                      </a:r>
                      <a:endParaRPr sz="1800" u="sng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✕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 Stroke Style نمط الخط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%100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%100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Opacity الشفافية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%0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%0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cap="none" strike="noStrike">
                          <a:solidFill>
                            <a:schemeClr val="dk2"/>
                          </a:solidFill>
                        </a:rPr>
                        <a:t>  Blur التغبيش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إعدادات الحفر : &#10;Fill &#10;No Stroke&#10;&#10;إعدادات القص&#10;No Fill&#10;Stroke Style = 0.035 mm" id="253" name="Google Shape;253;p39" title="الحرف والتكنولوجيا - إعدادات الحفر والقص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350" y="12561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66629" y="1542722"/>
            <a:ext cx="9030337" cy="2126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تطبيق عملي على آلة الليزر </a:t>
            </a:r>
            <a:b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b="1" i="0" lang="ar-SA" sz="28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بإستخدام برنامج</a:t>
            </a:r>
            <a:r>
              <a:rPr b="1" i="0" lang="ar-SA" sz="28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Retina Engrave3D </a:t>
            </a:r>
            <a:br>
              <a:rPr b="1" i="0" lang="ar-SA" sz="28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endParaRPr b="1" i="0" sz="28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338" y="2649679"/>
            <a:ext cx="2075325" cy="52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ar-SA"/>
              <a:t>نشاط 4: </a:t>
            </a: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سنتعلم كيف يتم </a:t>
            </a:r>
            <a:endParaRPr b="1" i="0" sz="3600" u="none" cap="none" strike="noStrike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65" name="Google Shape;26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6697" y="1090268"/>
            <a:ext cx="2827229" cy="37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6712" y="1442348"/>
            <a:ext cx="2980419" cy="298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031" y="1205708"/>
            <a:ext cx="2761831" cy="343755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1"/>
          <p:cNvSpPr txBox="1"/>
          <p:nvPr/>
        </p:nvSpPr>
        <p:spPr>
          <a:xfrm>
            <a:off x="6483843" y="4516197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حفر الصور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9" name="Google Shape;269;p41"/>
          <p:cNvSpPr txBox="1"/>
          <p:nvPr/>
        </p:nvSpPr>
        <p:spPr>
          <a:xfrm>
            <a:off x="3657486" y="4516197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دمج الأشكال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0" name="Google Shape;270;p41"/>
          <p:cNvSpPr txBox="1"/>
          <p:nvPr/>
        </p:nvSpPr>
        <p:spPr>
          <a:xfrm>
            <a:off x="815452" y="4516197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المسارات الخارجية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ar-SA"/>
              <a:t>نشاط 5 :</a:t>
            </a:r>
            <a:r>
              <a:rPr b="1" i="0" lang="ar-SA" sz="2400" u="none" cap="none" strike="noStrike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حفر الصور</a:t>
            </a:r>
            <a:endParaRPr b="1" i="0" sz="3600" u="none" cap="none" strike="noStrike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76" name="Google Shape;27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7978" y="1090268"/>
            <a:ext cx="2827229" cy="37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986" y="1412315"/>
            <a:ext cx="3988325" cy="299124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2"/>
          <p:cNvSpPr txBox="1"/>
          <p:nvPr/>
        </p:nvSpPr>
        <p:spPr>
          <a:xfrm>
            <a:off x="5534217" y="4673058"/>
            <a:ext cx="36097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228025" y="476550"/>
            <a:ext cx="86568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ما هو شعورك عند حصولك على هدية مصنوعة لك خصوصاً ويدوياً من الألف إلى الياء ؟ </a:t>
            </a:r>
            <a:endParaRPr b="1" i="0" sz="24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descr="1500954048.jpg" id="128" name="Google Shape;1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769" y="1636008"/>
            <a:ext cx="3898357" cy="2767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06865278_447_59135_.jpg" id="129" name="Google Shape;1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4335" y="1644218"/>
            <a:ext cx="4139435" cy="275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هناك طريقتين لتحويل الصور النقطية إلى متجهة :&#10;الأولى Brightness Cutoff وتعتمد على شدة اللون ، فكل الألوان التي تتجاوز الحد الفاصل الذي اخترناه threshold تتحول إلى أسود والألوان التي أقل في الدرجة تتحول إلى أبيض.&#10;&#10;الثانية Edge Detection وفيها يتم تحويل الحواف فقط في الصورة، والحافة Edge هي أي خط يفصل بين لونين." id="283" name="Google Shape;283;p43" title="الحرف والتكنولوجيا  - تحويل الصور النقطية إلى متجهة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ar-SA"/>
              <a:t>نشاط 6:</a:t>
            </a: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b="1" i="0" lang="ar-SA" sz="2400" u="none" cap="none" strike="noStrike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دمج الأشكال</a:t>
            </a:r>
            <a:endParaRPr b="1" i="0" sz="3600" u="none" cap="none" strike="noStrike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89" name="Google Shape;28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923" y="1426668"/>
            <a:ext cx="2980419" cy="298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03" y="1450797"/>
            <a:ext cx="2991243" cy="299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4144" y="1437068"/>
            <a:ext cx="2991243" cy="298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5" title="الحرف والتكنلوجيا : العمليات المنطقية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900" y="44025"/>
            <a:ext cx="6740600" cy="50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1756" y="1165463"/>
            <a:ext cx="2789012" cy="351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7989" y="1205708"/>
            <a:ext cx="2761831" cy="343755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6"/>
          <p:cNvSpPr txBox="1"/>
          <p:nvPr/>
        </p:nvSpPr>
        <p:spPr>
          <a:xfrm>
            <a:off x="420325" y="3167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lang="ar-SA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نشاط 7: </a:t>
            </a:r>
            <a:r>
              <a:rPr b="1" lang="ar-SA"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إنشاء</a:t>
            </a:r>
            <a:r>
              <a:rPr b="1" i="0" lang="ar-SA" sz="2400" u="none" cap="none" strike="noStrike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المسارات الخارجية</a:t>
            </a:r>
            <a:endParaRPr b="1" i="0" sz="3600" u="none" cap="none" strike="noStrike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7" title="الحرف والتكنولوجيا : إنشاء المسارات الخارجية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475" y="147550"/>
            <a:ext cx="6050800" cy="45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8" title="الحرف والتكنولوجيا  - إنشاء المسارات الخارجية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500" y="0"/>
            <a:ext cx="68580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type="title"/>
          </p:nvPr>
        </p:nvSpPr>
        <p:spPr>
          <a:xfrm>
            <a:off x="623400" y="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ماذا تود أن تنتج بنفسك ؟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19" name="Google Shape;31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608" y="814043"/>
            <a:ext cx="5272794" cy="395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2243" y="820206"/>
            <a:ext cx="5021701" cy="334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/>
        </p:nvSpPr>
        <p:spPr>
          <a:xfrm>
            <a:off x="423298" y="4516197"/>
            <a:ext cx="2190040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حلل المنتج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descr="image40.jpg" id="326" name="Google Shape;32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7426" y="239888"/>
            <a:ext cx="3123259" cy="4684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/>
          <p:nvPr/>
        </p:nvSpPr>
        <p:spPr>
          <a:xfrm>
            <a:off x="268076" y="2201978"/>
            <a:ext cx="2190040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54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منتج مُبتكر!</a:t>
            </a:r>
            <a:endParaRPr b="0" i="0" sz="54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descr="image40.jpg" id="332" name="Google Shape;33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1798" y="1251272"/>
            <a:ext cx="1922443" cy="288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1"/>
          <p:cNvPicPr preferRelativeResize="0"/>
          <p:nvPr/>
        </p:nvPicPr>
        <p:blipFill rotWithShape="1">
          <a:blip r:embed="rId4">
            <a:alphaModFix/>
          </a:blip>
          <a:srcRect b="71595" l="28630" r="51942" t="-60"/>
          <a:stretch/>
        </p:blipFill>
        <p:spPr>
          <a:xfrm>
            <a:off x="3526671" y="1315637"/>
            <a:ext cx="1978419" cy="289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1"/>
          <p:cNvSpPr txBox="1"/>
          <p:nvPr/>
        </p:nvSpPr>
        <p:spPr>
          <a:xfrm>
            <a:off x="5362263" y="1509889"/>
            <a:ext cx="1135756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6600" u="none" cap="none" strike="noStrike">
                <a:solidFill>
                  <a:srgbClr val="FF723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1" i="0" sz="9600" u="none" cap="none" strike="noStrike">
              <a:solidFill>
                <a:srgbClr val="FF7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1"/>
          <p:cNvSpPr txBox="1"/>
          <p:nvPr/>
        </p:nvSpPr>
        <p:spPr>
          <a:xfrm>
            <a:off x="2332755" y="1509889"/>
            <a:ext cx="1135756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6600" u="none" cap="none" strike="noStrike">
                <a:solidFill>
                  <a:srgbClr val="FF723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1" i="0" sz="9600" u="none" cap="none" strike="noStrike">
              <a:solidFill>
                <a:srgbClr val="FF72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نشا</a:t>
            </a:r>
            <a:r>
              <a:rPr lang="ar-SA"/>
              <a:t>ط 7:</a:t>
            </a: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أنتج مشروعك الخاص 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41" name="Google Shape;341;p52"/>
          <p:cNvSpPr txBox="1"/>
          <p:nvPr>
            <p:ph idx="1" type="body"/>
          </p:nvPr>
        </p:nvSpPr>
        <p:spPr>
          <a:xfrm>
            <a:off x="0" y="1266325"/>
            <a:ext cx="88323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type="arabicPeriod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العصف الذهني : وهو محاولة العمل على تصميم من خيال الشخص </a:t>
            </a:r>
            <a:r>
              <a:rPr lang="ar-SA"/>
              <a:t>للوصول لأفكار إبداعية</a:t>
            </a: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.</a:t>
            </a:r>
            <a:endParaRPr/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type="arabicPeriod"/>
            </a:pPr>
            <a:r>
              <a:rPr lang="ar-SA"/>
              <a:t>البحث عن </a:t>
            </a: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أفكار </a:t>
            </a:r>
            <a:r>
              <a:rPr lang="ar-SA"/>
              <a:t>من </a:t>
            </a: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مواقع مختلفة :</a:t>
            </a:r>
            <a:endParaRPr/>
          </a:p>
          <a:p>
            <a:pPr indent="-3175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b="0" i="0" lang="ar-SA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Google images  ( اسم الشكل + (VECTOR + OUTLINE 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b="0" i="0" lang="ar-SA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pinterest واستخدم محرك البحث بمفردات مثل (vinyl – vinyl design – room decorations)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marR="0" rt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type="arabicPeriod" startAt="3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رسم يدوي للتصور الأولي لشكل المشروع.</a:t>
            </a:r>
            <a:endParaRPr/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type="arabicPeriod" startAt="3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النقاش وعرض الأمثلة بين المجموعات.</a:t>
            </a:r>
            <a:endParaRPr/>
          </a:p>
          <a:p>
            <a:pPr indent="0" lvl="0" marL="0" marR="0" rtl="1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0-958191901500295527703.jpg"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6552" r="9882" t="0"/>
          <a:stretch/>
        </p:blipFill>
        <p:spPr>
          <a:xfrm>
            <a:off x="1053049" y="221527"/>
            <a:ext cx="3030190" cy="2039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68639.jpg" id="135" name="Google Shape;135;p26"/>
          <p:cNvPicPr preferRelativeResize="0"/>
          <p:nvPr/>
        </p:nvPicPr>
        <p:blipFill rotWithShape="1">
          <a:blip r:embed="rId4">
            <a:alphaModFix/>
          </a:blip>
          <a:srcRect b="4484" l="0" r="8422" t="0"/>
          <a:stretch/>
        </p:blipFill>
        <p:spPr>
          <a:xfrm>
            <a:off x="1051327" y="2323304"/>
            <a:ext cx="3032268" cy="1998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ركز-الإبداع-الحرفي-بالأحساء.jpg" id="136" name="Google Shape;13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4453" y="224664"/>
            <a:ext cx="3030190" cy="2019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52a9d0-e99c-4e0b-a636-90735008b6b8.jpg" id="137" name="Google Shape;13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6204" y="2278260"/>
            <a:ext cx="3030190" cy="202052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6418006" y="4422222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تأمل وحلل...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العالم من حولنا: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324" y="1463493"/>
            <a:ext cx="2937273" cy="132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9617" y="3488260"/>
            <a:ext cx="2937273" cy="109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3316" y="1463493"/>
            <a:ext cx="2434019" cy="132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6947" y="3531670"/>
            <a:ext cx="2937273" cy="10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2626" y="1376933"/>
            <a:ext cx="1634702" cy="15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3"/>
          <p:cNvPicPr preferRelativeResize="0"/>
          <p:nvPr/>
        </p:nvPicPr>
        <p:blipFill rotWithShape="1">
          <a:blip r:embed="rId8">
            <a:alphaModFix/>
          </a:blip>
          <a:srcRect b="0" l="407" r="0" t="0"/>
          <a:stretch/>
        </p:blipFill>
        <p:spPr>
          <a:xfrm>
            <a:off x="307032" y="3416973"/>
            <a:ext cx="2404518" cy="123834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3"/>
          <p:cNvSpPr txBox="1"/>
          <p:nvPr/>
        </p:nvSpPr>
        <p:spPr>
          <a:xfrm>
            <a:off x="282222" y="4628442"/>
            <a:ext cx="20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https://goo.gl/hhQ321</a:t>
            </a:r>
            <a:r>
              <a:rPr b="0" i="0" lang="ar-S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3"/>
          <p:cNvSpPr txBox="1"/>
          <p:nvPr/>
        </p:nvSpPr>
        <p:spPr>
          <a:xfrm>
            <a:off x="3189112" y="4628442"/>
            <a:ext cx="2074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https://goo.gl/TCuZEJ</a:t>
            </a:r>
            <a:r>
              <a:rPr b="0" i="0" lang="ar-S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3"/>
          <p:cNvSpPr txBox="1"/>
          <p:nvPr/>
        </p:nvSpPr>
        <p:spPr>
          <a:xfrm>
            <a:off x="6093179" y="4625619"/>
            <a:ext cx="2074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https://goo.gl/32ycDc</a:t>
            </a:r>
            <a:r>
              <a:rPr b="0" i="0" lang="ar-S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3"/>
          <p:cNvSpPr txBox="1"/>
          <p:nvPr/>
        </p:nvSpPr>
        <p:spPr>
          <a:xfrm>
            <a:off x="6287913" y="2827865"/>
            <a:ext cx="2074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https://goo.gl/LW8r7d</a:t>
            </a:r>
            <a:r>
              <a:rPr b="0" i="0" lang="ar-S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 txBox="1"/>
          <p:nvPr/>
        </p:nvSpPr>
        <p:spPr>
          <a:xfrm>
            <a:off x="3138313" y="2827865"/>
            <a:ext cx="2074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https://goo.gl/CKPd6E</a:t>
            </a:r>
            <a:r>
              <a:rPr b="0" i="0" lang="ar-S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 txBox="1"/>
          <p:nvPr/>
        </p:nvSpPr>
        <p:spPr>
          <a:xfrm>
            <a:off x="553157" y="2827865"/>
            <a:ext cx="2074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https://goo.gl/7Gf7ym</a:t>
            </a:r>
            <a:r>
              <a:rPr b="0" i="0" lang="ar-S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/>
          <p:nvPr>
            <p:ph type="title"/>
          </p:nvPr>
        </p:nvSpPr>
        <p:spPr>
          <a:xfrm>
            <a:off x="311700" y="346248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عصف ذهني 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64" name="Google Shape;36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0" y="444916"/>
            <a:ext cx="4070639" cy="407063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4"/>
          <p:cNvSpPr txBox="1"/>
          <p:nvPr/>
        </p:nvSpPr>
        <p:spPr>
          <a:xfrm>
            <a:off x="423298" y="4516197"/>
            <a:ext cx="2190040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15 دقيقة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توثيق المشروع :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71" name="Google Shape;371;p5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ar-SA"/>
              <a:t>خلال العمل على توثيق المشروع العناصر التي يجب توفرها </a:t>
            </a:r>
            <a:endParaRPr/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/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type="arabicPeriod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وصف الفكرة .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خطوات العمل على الفكرة(تتضمن ملف التصميم ا</a:t>
            </a:r>
            <a:r>
              <a:rPr lang="ar-SA"/>
              <a:t>لأساسي)</a:t>
            </a: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type="arabicPeriod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صور نهائية للمشروع. 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ما التطوير المطلوب </a:t>
            </a:r>
            <a:r>
              <a:rPr lang="ar-SA"/>
              <a:t>إضافته</a:t>
            </a: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للمشروع.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-SA"/>
              <a:t>النقاط الإضافية:</a:t>
            </a:r>
            <a:endParaRPr/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ما التحديات </a:t>
            </a:r>
            <a:r>
              <a:rPr lang="ar-SA"/>
              <a:t>التي</a:t>
            </a: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واجهت</a:t>
            </a:r>
            <a:r>
              <a:rPr lang="ar-SA"/>
              <a:t>كم</a:t>
            </a: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وكيف يمكن حلها .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AutoNum type="arabicPeriod"/>
            </a:pP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كيف اختلفت الفكرة النهائية عن الفكرة المبدئية.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شارك العالم مشروعك !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77" name="Google Shape;377;p56"/>
          <p:cNvPicPr preferRelativeResize="0"/>
          <p:nvPr/>
        </p:nvPicPr>
        <p:blipFill rotWithShape="1">
          <a:blip r:embed="rId3">
            <a:alphaModFix/>
          </a:blip>
          <a:srcRect b="0" l="407" r="0" t="0"/>
          <a:stretch/>
        </p:blipFill>
        <p:spPr>
          <a:xfrm>
            <a:off x="2169699" y="1199446"/>
            <a:ext cx="5888340" cy="303254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6"/>
          <p:cNvSpPr txBox="1"/>
          <p:nvPr/>
        </p:nvSpPr>
        <p:spPr>
          <a:xfrm>
            <a:off x="2977445" y="4281294"/>
            <a:ext cx="2652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https://goo.gl/hhQ321</a:t>
            </a:r>
            <a:r>
              <a:rPr b="0" i="0" lang="ar-S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"/>
          <p:cNvSpPr txBox="1"/>
          <p:nvPr>
            <p:ph type="title"/>
          </p:nvPr>
        </p:nvSpPr>
        <p:spPr>
          <a:xfrm>
            <a:off x="311700" y="1779000"/>
            <a:ext cx="8520600" cy="204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أقترح ، أضيف ، أحسن ، أجرب</a:t>
            </a:r>
            <a:br>
              <a:rPr b="1" i="0" lang="ar-SA" sz="3600" u="none" cap="none" strike="noStrike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b="1" i="0" lang="ar-SA" sz="3600" u="none" cap="none" strike="noStrike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تعلمت ، </a:t>
            </a:r>
            <a:r>
              <a:rPr lang="ar-SA">
                <a:solidFill>
                  <a:srgbClr val="695D46"/>
                </a:solidFill>
              </a:rPr>
              <a:t>اكتشفت</a:t>
            </a:r>
            <a:r>
              <a:rPr b="1" i="0" lang="ar-SA" sz="3600" u="none" cap="none" strike="noStrike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، </a:t>
            </a:r>
            <a:r>
              <a:rPr lang="ar-SA">
                <a:solidFill>
                  <a:srgbClr val="695D46"/>
                </a:solidFill>
              </a:rPr>
              <a:t>استلهمت</a:t>
            </a:r>
            <a:r>
              <a:rPr b="1" i="0" lang="ar-SA" sz="3600" u="none" cap="none" strike="noStrike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b="1" i="0" sz="3600" u="none" cap="none" strike="noStrike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84" name="Google Shape;384;p57"/>
          <p:cNvSpPr txBox="1"/>
          <p:nvPr/>
        </p:nvSpPr>
        <p:spPr>
          <a:xfrm>
            <a:off x="464100" y="5974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التأمل 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536" y="1156995"/>
            <a:ext cx="5912723" cy="3601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30361" y="407909"/>
            <a:ext cx="8520600" cy="4514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https://www.youtube.com/watch?v=98-uTjG5ru8</a:t>
            </a:r>
            <a:r>
              <a:rPr b="0" i="0" lang="ar-SA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1409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ar-SA"/>
              <a:t>النشاط 1: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7613" y="1836074"/>
            <a:ext cx="3039084" cy="180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/>
        </p:nvSpPr>
        <p:spPr>
          <a:xfrm>
            <a:off x="6572010" y="4011769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أدوات </a:t>
            </a:r>
            <a:r>
              <a:rPr lang="ar-SA" sz="2000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نجاره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3750265" y="4011769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اليدين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901458" y="4011769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أدوات قص ونحت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605" y="1350514"/>
            <a:ext cx="2505463" cy="250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2901" y="1810026"/>
            <a:ext cx="2602704" cy="180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>
            <p:ph type="title"/>
          </p:nvPr>
        </p:nvSpPr>
        <p:spPr>
          <a:xfrm>
            <a:off x="383938" y="9755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التصنيع الحرفي 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1" i="0" lang="ar-SA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ثورة التصنيع الرقمي !</a:t>
            </a:r>
            <a:endParaRPr b="1" i="0" sz="36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descr="commercial-grade-vinyl-cutting-machine-commercial-vinyl-cutting-machine-gcc-expert-24-vinyl-cutter-740x322.jpg" id="162" name="Google Shape;16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18" y="2261186"/>
            <a:ext cx="2531764" cy="1101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SAlpha_300x240.png" id="163" name="Google Shape;16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1410" y="1577246"/>
            <a:ext cx="3039084" cy="2431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bby_series_hero_shot.png" id="164" name="Google Shape;16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1728" y="1912237"/>
            <a:ext cx="2674958" cy="188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6572010" y="4011768"/>
            <a:ext cx="1797885" cy="798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آلة النجارة الرقمية</a:t>
            </a:r>
            <a:b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CNC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3750265" y="4011769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آلة القطع بالليزر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Laser Cutter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901458" y="4011769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آلة قطع الفينيل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Vinyl Cutter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/>
        </p:nvSpPr>
        <p:spPr>
          <a:xfrm>
            <a:off x="3195511" y="31899"/>
            <a:ext cx="58725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منتجات عربية ١٠٠٪</a:t>
            </a:r>
            <a:endParaRPr/>
          </a:p>
        </p:txBody>
      </p:sp>
      <p:pic>
        <p:nvPicPr>
          <p:cNvPr descr="hajj_candleholder_1.jpg"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112" y="577198"/>
            <a:ext cx="1563956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karem-side-tables1.jpg" id="174" name="Google Shape;17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893" y="615680"/>
            <a:ext cx="1507176" cy="1898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mahat_photo_frame_9_gold_1.jpg" id="175" name="Google Shape;17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77624" y="590026"/>
            <a:ext cx="1523468" cy="189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lah_candleholder_reg_-_1_1.jpg" id="176" name="Google Shape;17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3075" y="570067"/>
            <a:ext cx="1525256" cy="192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5439" y="2581032"/>
            <a:ext cx="1525256" cy="1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80879" y="2568205"/>
            <a:ext cx="1525255" cy="1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89149" y="2606687"/>
            <a:ext cx="1525255" cy="192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4587" y="2606687"/>
            <a:ext cx="1545783" cy="1921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jj_candleholder_1.jpg"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112" y="577198"/>
            <a:ext cx="1563956" cy="19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7346115" y="4588970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كشيدة -لبنان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3271442" y="0"/>
            <a:ext cx="5872559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منتجات عربية ١٠٠٪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255" y="1409779"/>
            <a:ext cx="2388151" cy="236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784" y="1407915"/>
            <a:ext cx="2395851" cy="240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9262" y="1416207"/>
            <a:ext cx="2367663" cy="236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7269141" y="4588970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آي قوف -السعودية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/>
        </p:nvSpPr>
        <p:spPr>
          <a:xfrm>
            <a:off x="3271442" y="0"/>
            <a:ext cx="5872559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2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منتجات عربية ١٠٠٪</a:t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5000" y="1648229"/>
            <a:ext cx="2388151" cy="194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3078" y="1631902"/>
            <a:ext cx="2395851" cy="198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40" y="1635402"/>
            <a:ext cx="2402833" cy="197530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7346115" y="4588970"/>
            <a:ext cx="1797885" cy="46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b="0" i="0" lang="ar-SA" sz="2000" u="none" cap="none" strike="noStrike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فابريكا -مصر</a:t>
            </a:r>
            <a:endParaRPr b="0" i="0" sz="2000" u="none" cap="none" strike="noStrike"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